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Cooper BT Light Italics" charset="1" panose="0208050304030B090404"/>
      <p:regular r:id="rId54"/>
    </p:embeddedFont>
    <p:embeddedFont>
      <p:font typeface="Cooper BT Bold" charset="1" panose="0208080404030B020404"/>
      <p:regular r:id="rId55"/>
    </p:embeddedFont>
    <p:embeddedFont>
      <p:font typeface="Cooper BT Light" charset="1" panose="0208050304030B020404"/>
      <p:regular r:id="rId56"/>
    </p:embeddedFont>
    <p:embeddedFont>
      <p:font typeface="Cooper BT Bold Italics" charset="1" panose="0208080405030B0904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tinyurl.com/dscistudy100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ubc-dsci.github.io/dsci-100-student/REFERENCE_R.html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2805" y="1391881"/>
            <a:ext cx="1842389" cy="1842389"/>
          </a:xfrm>
          <a:custGeom>
            <a:avLst/>
            <a:gdLst/>
            <a:ahLst/>
            <a:cxnLst/>
            <a:rect r="r" b="b" t="t" l="l"/>
            <a:pathLst>
              <a:path h="1842389" w="1842389">
                <a:moveTo>
                  <a:pt x="0" y="0"/>
                </a:moveTo>
                <a:lnTo>
                  <a:pt x="1842390" y="0"/>
                </a:lnTo>
                <a:lnTo>
                  <a:pt x="1842390" y="1842389"/>
                </a:lnTo>
                <a:lnTo>
                  <a:pt x="0" y="1842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57268" y="3148545"/>
            <a:ext cx="4373463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wids@ubc presents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23839" y="3680040"/>
            <a:ext cx="10640321" cy="306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DSCI100 </a:t>
            </a:r>
          </a:p>
          <a:p>
            <a:pPr algn="ctr">
              <a:lnSpc>
                <a:spcPts val="5200"/>
              </a:lnSpc>
            </a:pPr>
            <a:r>
              <a:rPr lang="en-US" sz="104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Study Social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5692" y="8849677"/>
            <a:ext cx="9716616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welcome! get ready to crush your midterm!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7105" y="4378325"/>
            <a:ext cx="741379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Command+F!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0564" y="3299415"/>
            <a:ext cx="1062402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multiple choice? fill-in-the-blank? short answer?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115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7892" y="2214102"/>
            <a:ext cx="1169221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Anatomy of a function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68762" y="4020858"/>
            <a:ext cx="12777498" cy="374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We can generally define a function as something that..</a:t>
            </a:r>
          </a:p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 </a:t>
            </a:r>
          </a:p>
          <a:p>
            <a:pPr algn="ctr">
              <a:lnSpc>
                <a:spcPts val="5880"/>
              </a:lnSpc>
            </a:pPr>
            <a:r>
              <a:rPr lang="en-US" b="true" sz="4200" i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gets 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information, </a:t>
            </a:r>
          </a:p>
          <a:p>
            <a:pPr algn="ctr">
              <a:lnSpc>
                <a:spcPts val="5880"/>
              </a:lnSpc>
            </a:pPr>
            <a:r>
              <a:rPr lang="en-US" b="true" sz="4200" i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does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 something with that information, </a:t>
            </a:r>
          </a:p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and </a:t>
            </a:r>
            <a:r>
              <a:rPr lang="en-US" b="true" sz="4200" i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returns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 something new.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115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9460" y="3158789"/>
            <a:ext cx="10269080" cy="4890649"/>
          </a:xfrm>
          <a:custGeom>
            <a:avLst/>
            <a:gdLst/>
            <a:ahLst/>
            <a:cxnLst/>
            <a:rect r="r" b="b" t="t" l="l"/>
            <a:pathLst>
              <a:path h="4890649" w="10269080">
                <a:moveTo>
                  <a:pt x="0" y="0"/>
                </a:moveTo>
                <a:lnTo>
                  <a:pt x="10269080" y="0"/>
                </a:lnTo>
                <a:lnTo>
                  <a:pt x="10269080" y="4890649"/>
                </a:lnTo>
                <a:lnTo>
                  <a:pt x="0" y="489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94468">
            <a:off x="12881299" y="2948564"/>
            <a:ext cx="2794482" cy="1687169"/>
          </a:xfrm>
          <a:custGeom>
            <a:avLst/>
            <a:gdLst/>
            <a:ahLst/>
            <a:cxnLst/>
            <a:rect r="r" b="b" t="t" l="l"/>
            <a:pathLst>
              <a:path h="1687169" w="2794482">
                <a:moveTo>
                  <a:pt x="0" y="0"/>
                </a:moveTo>
                <a:lnTo>
                  <a:pt x="2794482" y="0"/>
                </a:lnTo>
                <a:lnTo>
                  <a:pt x="2794482" y="1687169"/>
                </a:lnTo>
                <a:lnTo>
                  <a:pt x="0" y="1687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387863">
            <a:off x="2323127" y="4674299"/>
            <a:ext cx="1201821" cy="2596194"/>
          </a:xfrm>
          <a:custGeom>
            <a:avLst/>
            <a:gdLst/>
            <a:ahLst/>
            <a:cxnLst/>
            <a:rect r="r" b="b" t="t" l="l"/>
            <a:pathLst>
              <a:path h="2596194" w="1201821">
                <a:moveTo>
                  <a:pt x="1201821" y="0"/>
                </a:moveTo>
                <a:lnTo>
                  <a:pt x="0" y="0"/>
                </a:lnTo>
                <a:lnTo>
                  <a:pt x="0" y="2596193"/>
                </a:lnTo>
                <a:lnTo>
                  <a:pt x="1201821" y="2596193"/>
                </a:lnTo>
                <a:lnTo>
                  <a:pt x="12018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57745" y="7855723"/>
            <a:ext cx="976105" cy="1457780"/>
          </a:xfrm>
          <a:custGeom>
            <a:avLst/>
            <a:gdLst/>
            <a:ahLst/>
            <a:cxnLst/>
            <a:rect r="r" b="b" t="t" l="l"/>
            <a:pathLst>
              <a:path h="1457780" w="976105">
                <a:moveTo>
                  <a:pt x="0" y="0"/>
                </a:moveTo>
                <a:lnTo>
                  <a:pt x="976106" y="0"/>
                </a:lnTo>
                <a:lnTo>
                  <a:pt x="976106" y="1457780"/>
                </a:lnTo>
                <a:lnTo>
                  <a:pt x="0" y="14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72144"/>
            <a:ext cx="153331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 formula sheet and functions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6422" y="1550872"/>
            <a:ext cx="5571578" cy="1172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b="true" sz="2246" i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function description;</a:t>
            </a:r>
            <a:r>
              <a:rPr lang="en-US" sz="2246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 what the function does and returns</a:t>
            </a:r>
          </a:p>
          <a:p>
            <a:pPr algn="ctr">
              <a:lnSpc>
                <a:spcPts val="314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045798" y="9256353"/>
            <a:ext cx="7223894" cy="48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b="true" sz="2824" i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arguments</a:t>
            </a:r>
            <a:r>
              <a:rPr lang="en-US" sz="2824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; what information the function gets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485" y="3168643"/>
            <a:ext cx="2980707" cy="142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7"/>
              </a:lnSpc>
            </a:pPr>
            <a:r>
              <a:rPr lang="en-US" b="true" sz="2769" i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function name;</a:t>
            </a:r>
            <a:r>
              <a:rPr lang="en-US" sz="2769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how to call the function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0852" y="4299215"/>
            <a:ext cx="880629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library(tidyverse)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08106">
            <a:off x="322855" y="5143500"/>
            <a:ext cx="4417997" cy="4769767"/>
          </a:xfrm>
          <a:custGeom>
            <a:avLst/>
            <a:gdLst/>
            <a:ahLst/>
            <a:cxnLst/>
            <a:rect r="r" b="b" t="t" l="l"/>
            <a:pathLst>
              <a:path h="4769767" w="4417997">
                <a:moveTo>
                  <a:pt x="0" y="0"/>
                </a:moveTo>
                <a:lnTo>
                  <a:pt x="4417997" y="0"/>
                </a:lnTo>
                <a:lnTo>
                  <a:pt x="4417997" y="4769767"/>
                </a:lnTo>
                <a:lnTo>
                  <a:pt x="0" y="4769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1750772"/>
            <a:ext cx="17059039" cy="741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read_csv(), r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ad_csv2(), read_tsv(); read_delim() for custom delimiters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Can read from file paths or URLs! </a:t>
            </a: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Parse as string!!!!!!!!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Useful arguments: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col_names = FALSE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skip = n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Read Excel files with library(readxl) and read_excel()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Reading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324" y="1882029"/>
            <a:ext cx="17059039" cy="736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ilter() vs select()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ilter() → chooses rows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select() → chooses columns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Common filter operators. </a:t>
            </a: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Take a moment to find in your formula sheet!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==, !=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&gt;,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&lt;, &gt;=, &lt;=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|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(OR)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%in% (matches any value in a vector)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1374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Filter, Select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324" y="1662954"/>
            <a:ext cx="17059039" cy="815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Let’s look at the anatomy of the filter() and select() functions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 they get?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Filter and select both recieve a dataframe, and some additional information. 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 they do?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Filter and select are used to specify data of interest. 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Select chooses individual columns, while filter chooses rows that match a condition.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 they return?</a:t>
            </a:r>
          </a:p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They both return a dataframe that is smaller than the original dataframe.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2324" y="682881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Filter, Select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324" y="1882029"/>
            <a:ext cx="17059039" cy="816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rrange() and slice()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rrange() orders rows by column values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sl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ice() selects rows by row number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or ra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ng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slice(1)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slice(5)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slice(1:5)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Used together to get the top of a dataset arranged by some value (e.g. arrange by highest exam scores, and return the top scoring student.)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Both of these functions get a dataframe, and return a dataframe.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82324" y="785071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Arrange, Slice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1612107"/>
            <a:ext cx="17059039" cy="890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get?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map() gets a dataframe and a desired function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do?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Map() a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pp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lies a function to many columns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Us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p_d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()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→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ro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return?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map() always returns a LIST, use above f(x) to get a tibble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Map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215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2850729"/>
            <a:ext cx="17059039" cy="4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mutate() creates new columns using existing columns.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e.g. mutate(area = width*height)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mutate() gets a dataframe, it does whatever you tell it to, </a:t>
            </a: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and it returns the whole dataframe you gave it,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4200" i="true" b="true">
                <a:solidFill>
                  <a:srgbClr val="F6A8D7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plus the new column</a:t>
            </a: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16801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Mutate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25796" y="4299215"/>
            <a:ext cx="503640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Welcome!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531" y="4043522"/>
            <a:ext cx="17059039" cy="295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Last semester, lots of students found these two functions quite confusing!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These two functions are used together in this course. But I think they’re easier to understand when we look at their “anatomy” seperately.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3531" y="3034400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group_by() and summarize()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2196229"/>
            <a:ext cx="17059039" cy="664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get?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group_by() recieves a dataframe, and a column that specifies what categories </a:t>
            </a: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you would like to group your data by. 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do?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group_by() puts your data into different groups using metadata. </a:t>
            </a: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 they return?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group_by() returns what seems to be the exact same dataframe as what it was given. </a:t>
            </a:r>
            <a:r>
              <a:rPr lang="en-US" sz="3500" b="true">
                <a:solidFill>
                  <a:srgbClr val="FFBCEA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To the naked eye, group_by() does nothing on its own.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4006" y="1187581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group_by()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3130" y="2364743"/>
            <a:ext cx="15719565" cy="7311264"/>
            <a:chOff x="0" y="0"/>
            <a:chExt cx="20959420" cy="974835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624725"/>
              <a:ext cx="20959420" cy="1624725"/>
              <a:chOff x="0" y="0"/>
              <a:chExt cx="2453412" cy="1901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8123627"/>
              <a:ext cx="20959420" cy="1624725"/>
              <a:chOff x="0" y="0"/>
              <a:chExt cx="2453412" cy="1901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959420" cy="1624725"/>
              <a:chOff x="0" y="0"/>
              <a:chExt cx="2453412" cy="1901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8E94C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3249451"/>
              <a:ext cx="20959420" cy="1624725"/>
              <a:chOff x="0" y="0"/>
              <a:chExt cx="2453412" cy="19018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874176"/>
              <a:ext cx="20959420" cy="1624725"/>
              <a:chOff x="0" y="0"/>
              <a:chExt cx="2453412" cy="1901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6498902"/>
              <a:ext cx="20959420" cy="1624725"/>
              <a:chOff x="0" y="0"/>
              <a:chExt cx="2453412" cy="19018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2008815" y="923045"/>
            <a:ext cx="5250485" cy="4101941"/>
          </a:xfrm>
          <a:custGeom>
            <a:avLst/>
            <a:gdLst/>
            <a:ahLst/>
            <a:cxnLst/>
            <a:rect r="r" b="b" t="t" l="l"/>
            <a:pathLst>
              <a:path h="4101941" w="5250485">
                <a:moveTo>
                  <a:pt x="0" y="0"/>
                </a:moveTo>
                <a:lnTo>
                  <a:pt x="5250485" y="0"/>
                </a:lnTo>
                <a:lnTo>
                  <a:pt x="5250485" y="4101941"/>
                </a:lnTo>
                <a:lnTo>
                  <a:pt x="0" y="41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63130" y="1054538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Visualizing group_by()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4009" y="2567774"/>
            <a:ext cx="1863254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species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29717" y="2567774"/>
            <a:ext cx="168719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height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09" y="3973812"/>
            <a:ext cx="165802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70229" y="5070634"/>
            <a:ext cx="875407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70229" y="6168866"/>
            <a:ext cx="875407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009" y="7571899"/>
            <a:ext cx="165802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4959" y="8670131"/>
            <a:ext cx="165802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20588" y="3785307"/>
            <a:ext cx="1905446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500 cm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11460" y="7388863"/>
            <a:ext cx="1905446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400 cm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41672" y="8610920"/>
            <a:ext cx="1905446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300 cm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62756" y="6166805"/>
            <a:ext cx="2063279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0.01 cm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41672" y="5040264"/>
            <a:ext cx="2063279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0.02 cm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3130" y="2364743"/>
            <a:ext cx="15719565" cy="7311264"/>
            <a:chOff x="0" y="0"/>
            <a:chExt cx="20959420" cy="974835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624725"/>
              <a:ext cx="20959420" cy="1624725"/>
              <a:chOff x="0" y="0"/>
              <a:chExt cx="2453412" cy="1901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8123627"/>
              <a:ext cx="20959420" cy="1624725"/>
              <a:chOff x="0" y="0"/>
              <a:chExt cx="2453412" cy="1901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0959420" cy="1624725"/>
              <a:chOff x="0" y="0"/>
              <a:chExt cx="2453412" cy="1901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8E94C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3249451"/>
              <a:ext cx="20959420" cy="1624725"/>
              <a:chOff x="0" y="0"/>
              <a:chExt cx="2453412" cy="19018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4874176"/>
              <a:ext cx="20959420" cy="1624725"/>
              <a:chOff x="0" y="0"/>
              <a:chExt cx="2453412" cy="1901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6498902"/>
              <a:ext cx="20959420" cy="1624725"/>
              <a:chOff x="0" y="0"/>
              <a:chExt cx="2453412" cy="19018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12008815" y="923045"/>
            <a:ext cx="5250485" cy="4101941"/>
          </a:xfrm>
          <a:custGeom>
            <a:avLst/>
            <a:gdLst/>
            <a:ahLst/>
            <a:cxnLst/>
            <a:rect r="r" b="b" t="t" l="l"/>
            <a:pathLst>
              <a:path h="4101941" w="5250485">
                <a:moveTo>
                  <a:pt x="0" y="0"/>
                </a:moveTo>
                <a:lnTo>
                  <a:pt x="5250485" y="0"/>
                </a:lnTo>
                <a:lnTo>
                  <a:pt x="5250485" y="4101941"/>
                </a:lnTo>
                <a:lnTo>
                  <a:pt x="0" y="41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63130" y="1054538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Visualizing group_by()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14009" y="2567774"/>
            <a:ext cx="1863254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species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29717" y="2567774"/>
            <a:ext cx="168719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height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09" y="3973812"/>
            <a:ext cx="165802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E74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70229" y="5070634"/>
            <a:ext cx="875407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9906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70229" y="6168866"/>
            <a:ext cx="875407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9906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009" y="7571899"/>
            <a:ext cx="165802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E74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4959" y="8670131"/>
            <a:ext cx="1658020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E74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20588" y="3785307"/>
            <a:ext cx="1905446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E74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500 cm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611460" y="7388863"/>
            <a:ext cx="1905446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E74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400 cm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641672" y="8610920"/>
            <a:ext cx="1905446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FDE74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300 cm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562756" y="6166805"/>
            <a:ext cx="2063279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9906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0.01 cm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41672" y="5040264"/>
            <a:ext cx="2063279" cy="72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9906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0.02 cm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849" y="1653429"/>
            <a:ext cx="17059039" cy="822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get?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 recieves a dataframe. </a:t>
            </a: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It can be grouped or ungrouped. 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do?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summarize() will calculate summary statistics, as specified.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e.g. summarize(mean_height = mean(height)) </a:t>
            </a: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BCEA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If the dataframe given to summarize() is grouped, the function will run once per group. Otherwise, it will run on the whole dataframe</a:t>
            </a:r>
          </a:p>
          <a:p>
            <a:pPr algn="l">
              <a:lnSpc>
                <a:spcPts val="5460"/>
              </a:lnSpc>
            </a:pPr>
          </a:p>
          <a:p>
            <a:pPr algn="l">
              <a:lnSpc>
                <a:spcPts val="5460"/>
              </a:lnSpc>
            </a:pPr>
            <a:r>
              <a:rPr lang="en-US" sz="39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does it return?</a:t>
            </a:r>
          </a:p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summarize() creates an entirely new dataframe! It returns only the summaries it was asked for.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2324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summarize()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3130" y="1487868"/>
            <a:ext cx="11952648" cy="5559248"/>
            <a:chOff x="0" y="0"/>
            <a:chExt cx="15936863" cy="741233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235389"/>
              <a:ext cx="15936863" cy="1235389"/>
              <a:chOff x="0" y="0"/>
              <a:chExt cx="2453412" cy="1901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6176943"/>
              <a:ext cx="15936863" cy="1235389"/>
              <a:chOff x="0" y="0"/>
              <a:chExt cx="2453412" cy="1901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5936863" cy="1235389"/>
              <a:chOff x="0" y="0"/>
              <a:chExt cx="2453412" cy="1901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8E94C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470777"/>
              <a:ext cx="15936863" cy="1235389"/>
              <a:chOff x="0" y="0"/>
              <a:chExt cx="2453412" cy="19018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3706166"/>
              <a:ext cx="15936863" cy="1235389"/>
              <a:chOff x="0" y="0"/>
              <a:chExt cx="2453412" cy="1901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4941554"/>
              <a:ext cx="15936863" cy="1235389"/>
              <a:chOff x="0" y="0"/>
              <a:chExt cx="2453412" cy="19018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58494" y="235597"/>
              <a:ext cx="1889010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b="true" sz="3193">
                  <a:solidFill>
                    <a:srgbClr val="E1E4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species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772565" y="235597"/>
              <a:ext cx="1710513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b="true" sz="3193">
                  <a:solidFill>
                    <a:srgbClr val="E1E4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height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58494" y="1661072"/>
              <a:ext cx="1680939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15491" y="2773055"/>
              <a:ext cx="887508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ant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15491" y="3886469"/>
              <a:ext cx="887508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ant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58494" y="5308896"/>
              <a:ext cx="1680939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39181" y="6422310"/>
              <a:ext cx="1680939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661928" y="1469961"/>
              <a:ext cx="1931786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500 cm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551292" y="5123330"/>
              <a:ext cx="1931786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400 cm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581921" y="6362281"/>
              <a:ext cx="1931786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300 cm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501914" y="3884380"/>
              <a:ext cx="2091800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0.01 cm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581921" y="2742265"/>
              <a:ext cx="2091800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0.02 cm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63130" y="394480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Visualizing summarize()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63130" y="7444608"/>
            <a:ext cx="12567717" cy="53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0"/>
              </a:lnSpc>
              <a:spcBef>
                <a:spcPct val="0"/>
              </a:spcBef>
            </a:pPr>
            <a:r>
              <a:rPr lang="en-US" sz="319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animal_stats ← animals |&gt; </a:t>
            </a:r>
            <a:r>
              <a:rPr lang="en-US" sz="319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summarize(mean_height = mean(height)) 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63130" y="8439817"/>
            <a:ext cx="11952648" cy="926541"/>
            <a:chOff x="0" y="0"/>
            <a:chExt cx="2453412" cy="19018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453412" cy="190183"/>
            </a:xfrm>
            <a:custGeom>
              <a:avLst/>
              <a:gdLst/>
              <a:ahLst/>
              <a:cxnLst/>
              <a:rect r="r" b="b" t="t" l="l"/>
              <a:pathLst>
                <a:path h="190183" w="2453412">
                  <a:moveTo>
                    <a:pt x="0" y="0"/>
                  </a:moveTo>
                  <a:lnTo>
                    <a:pt x="2453412" y="0"/>
                  </a:lnTo>
                  <a:lnTo>
                    <a:pt x="2453412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8E94C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2453412" cy="228283"/>
            </a:xfrm>
            <a:prstGeom prst="rect">
              <a:avLst/>
            </a:prstGeom>
          </p:spPr>
          <p:txBody>
            <a:bodyPr anchor="ctr" rtlCol="false" tIns="38627" lIns="38627" bIns="38627" rIns="3862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312079" y="8602228"/>
            <a:ext cx="3330752" cy="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193" b="true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mean_height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421389" y="8602228"/>
            <a:ext cx="1994498" cy="54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193" b="true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240.006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3130" y="1487868"/>
            <a:ext cx="11952648" cy="5559248"/>
            <a:chOff x="0" y="0"/>
            <a:chExt cx="15936863" cy="741233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235389"/>
              <a:ext cx="15936863" cy="1235389"/>
              <a:chOff x="0" y="0"/>
              <a:chExt cx="2453412" cy="19018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6176943"/>
              <a:ext cx="15936863" cy="1235389"/>
              <a:chOff x="0" y="0"/>
              <a:chExt cx="2453412" cy="1901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15936863" cy="1235389"/>
              <a:chOff x="0" y="0"/>
              <a:chExt cx="2453412" cy="1901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8E94C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2470777"/>
              <a:ext cx="15936863" cy="1235389"/>
              <a:chOff x="0" y="0"/>
              <a:chExt cx="2453412" cy="19018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3706166"/>
              <a:ext cx="15936863" cy="1235389"/>
              <a:chOff x="0" y="0"/>
              <a:chExt cx="2453412" cy="1901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4941554"/>
              <a:ext cx="15936863" cy="1235389"/>
              <a:chOff x="0" y="0"/>
              <a:chExt cx="2453412" cy="19018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58494" y="235597"/>
              <a:ext cx="1889010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b="true" sz="3193">
                  <a:solidFill>
                    <a:srgbClr val="E1E4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species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772565" y="235597"/>
              <a:ext cx="1710513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b="true" sz="3193">
                  <a:solidFill>
                    <a:srgbClr val="E1E4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height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58494" y="1661072"/>
              <a:ext cx="1680939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615491" y="2773055"/>
              <a:ext cx="887508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ant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15491" y="3886469"/>
              <a:ext cx="887508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ant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58494" y="5308896"/>
              <a:ext cx="1680939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39181" y="6422310"/>
              <a:ext cx="1680939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661928" y="1469961"/>
              <a:ext cx="1931786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500 cm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551292" y="5123330"/>
              <a:ext cx="1931786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400 cm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581921" y="6362281"/>
              <a:ext cx="1931786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300 cm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501914" y="3884380"/>
              <a:ext cx="2091800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0.01 cm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7581921" y="2742265"/>
              <a:ext cx="2091800" cy="707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0"/>
                </a:lnSpc>
              </a:pPr>
              <a:r>
                <a:rPr lang="en-US" sz="3193" b="true">
                  <a:solidFill>
                    <a:srgbClr val="000000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0.02 cm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63130" y="394480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Visualizing group_by() |&gt; summarize()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02973" y="7596341"/>
            <a:ext cx="7756327" cy="166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19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animal_stats ← animals |&gt; </a:t>
            </a:r>
          </a:p>
          <a:p>
            <a:pPr algn="ctr">
              <a:lnSpc>
                <a:spcPts val="4470"/>
              </a:lnSpc>
            </a:pPr>
            <a:r>
              <a:rPr lang="en-US" sz="319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group_by(species) |&gt;</a:t>
            </a:r>
          </a:p>
          <a:p>
            <a:pPr algn="ctr">
              <a:lnSpc>
                <a:spcPts val="4470"/>
              </a:lnSpc>
              <a:spcBef>
                <a:spcPct val="0"/>
              </a:spcBef>
            </a:pPr>
            <a:r>
              <a:rPr lang="en-US" sz="319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319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summarize(mean_height = mean(height))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3130" y="394480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Visualizing group_by() |&gt; summarize()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3130" y="1604053"/>
            <a:ext cx="11026028" cy="5128272"/>
            <a:chOff x="0" y="0"/>
            <a:chExt cx="14701370" cy="683769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139616"/>
              <a:ext cx="14701370" cy="1139616"/>
              <a:chOff x="0" y="0"/>
              <a:chExt cx="2453412" cy="19018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5698080"/>
              <a:ext cx="14701370" cy="1139616"/>
              <a:chOff x="0" y="0"/>
              <a:chExt cx="2453412" cy="19018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14701370" cy="1139616"/>
              <a:chOff x="0" y="0"/>
              <a:chExt cx="2453412" cy="19018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8E94C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2279232"/>
              <a:ext cx="14701370" cy="1139616"/>
              <a:chOff x="0" y="0"/>
              <a:chExt cx="2453412" cy="19018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3418848"/>
              <a:ext cx="14701370" cy="1139616"/>
              <a:chOff x="0" y="0"/>
              <a:chExt cx="2453412" cy="19018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C3C8E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4558464"/>
              <a:ext cx="14701370" cy="1139616"/>
              <a:chOff x="0" y="0"/>
              <a:chExt cx="2453412" cy="19018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453412" cy="190183"/>
              </a:xfrm>
              <a:custGeom>
                <a:avLst/>
                <a:gdLst/>
                <a:ahLst/>
                <a:cxnLst/>
                <a:rect r="r" b="b" t="t" l="l"/>
                <a:pathLst>
                  <a:path h="190183" w="2453412">
                    <a:moveTo>
                      <a:pt x="0" y="0"/>
                    </a:moveTo>
                    <a:lnTo>
                      <a:pt x="2453412" y="0"/>
                    </a:lnTo>
                    <a:lnTo>
                      <a:pt x="2453412" y="190183"/>
                    </a:lnTo>
                    <a:lnTo>
                      <a:pt x="0" y="190183"/>
                    </a:lnTo>
                    <a:close/>
                  </a:path>
                </a:pathLst>
              </a:custGeom>
              <a:solidFill>
                <a:srgbClr val="B6BCEB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453412" cy="2282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15198" y="203377"/>
              <a:ext cx="174256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E1E4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species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170003" y="203377"/>
              <a:ext cx="1577907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E1E4F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height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15198" y="1518343"/>
              <a:ext cx="155062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FDE74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67776" y="2544121"/>
              <a:ext cx="818705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009906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ant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67776" y="3571218"/>
              <a:ext cx="818705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009906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ant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15198" y="4883373"/>
              <a:ext cx="155062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FDE74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97381" y="5910470"/>
              <a:ext cx="155062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FDE74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giraffe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067943" y="1342048"/>
              <a:ext cx="178202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FDE74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500 cm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965883" y="4712192"/>
              <a:ext cx="178202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FDE74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400 cm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994139" y="5855094"/>
              <a:ext cx="1782026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FDE74F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300 cm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920334" y="3569291"/>
              <a:ext cx="1929635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009906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0.01 cm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994139" y="2515718"/>
              <a:ext cx="1929635" cy="66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b="true" sz="2945">
                  <a:solidFill>
                    <a:srgbClr val="009906"/>
                  </a:solidFill>
                  <a:latin typeface="Cooper BT Bold"/>
                  <a:ea typeface="Cooper BT Bold"/>
                  <a:cs typeface="Cooper BT Bold"/>
                  <a:sym typeface="Cooper BT Bold"/>
                </a:rPr>
                <a:t>0.02 cm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042889" y="8128464"/>
            <a:ext cx="10980331" cy="851170"/>
            <a:chOff x="0" y="0"/>
            <a:chExt cx="2453412" cy="1901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453412" cy="190183"/>
            </a:xfrm>
            <a:custGeom>
              <a:avLst/>
              <a:gdLst/>
              <a:ahLst/>
              <a:cxnLst/>
              <a:rect r="r" b="b" t="t" l="l"/>
              <a:pathLst>
                <a:path h="190183" w="2453412">
                  <a:moveTo>
                    <a:pt x="0" y="0"/>
                  </a:moveTo>
                  <a:lnTo>
                    <a:pt x="2453412" y="0"/>
                  </a:lnTo>
                  <a:lnTo>
                    <a:pt x="2453412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C3C8E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453412" cy="228283"/>
            </a:xfrm>
            <a:prstGeom prst="rect">
              <a:avLst/>
            </a:prstGeom>
          </p:spPr>
          <p:txBody>
            <a:bodyPr anchor="ctr" rtlCol="false" tIns="38627" lIns="38627" bIns="38627" rIns="3862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042889" y="7277295"/>
            <a:ext cx="10980331" cy="851170"/>
            <a:chOff x="0" y="0"/>
            <a:chExt cx="2453412" cy="19018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53412" cy="190183"/>
            </a:xfrm>
            <a:custGeom>
              <a:avLst/>
              <a:gdLst/>
              <a:ahLst/>
              <a:cxnLst/>
              <a:rect r="r" b="b" t="t" l="l"/>
              <a:pathLst>
                <a:path h="190183" w="2453412">
                  <a:moveTo>
                    <a:pt x="0" y="0"/>
                  </a:moveTo>
                  <a:lnTo>
                    <a:pt x="2453412" y="0"/>
                  </a:lnTo>
                  <a:lnTo>
                    <a:pt x="2453412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8E94C2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453412" cy="228283"/>
            </a:xfrm>
            <a:prstGeom prst="rect">
              <a:avLst/>
            </a:prstGeom>
          </p:spPr>
          <p:txBody>
            <a:bodyPr anchor="ctr" rtlCol="false" tIns="38627" lIns="38627" bIns="38627" rIns="3862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042889" y="8989159"/>
            <a:ext cx="10980331" cy="851170"/>
            <a:chOff x="0" y="0"/>
            <a:chExt cx="2453412" cy="19018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453412" cy="190183"/>
            </a:xfrm>
            <a:custGeom>
              <a:avLst/>
              <a:gdLst/>
              <a:ahLst/>
              <a:cxnLst/>
              <a:rect r="r" b="b" t="t" l="l"/>
              <a:pathLst>
                <a:path h="190183" w="2453412">
                  <a:moveTo>
                    <a:pt x="0" y="0"/>
                  </a:moveTo>
                  <a:lnTo>
                    <a:pt x="2453412" y="0"/>
                  </a:lnTo>
                  <a:lnTo>
                    <a:pt x="2453412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B6BCE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453412" cy="228283"/>
            </a:xfrm>
            <a:prstGeom prst="rect">
              <a:avLst/>
            </a:prstGeom>
          </p:spPr>
          <p:txBody>
            <a:bodyPr anchor="ctr" rtlCol="false" tIns="38627" lIns="38627" bIns="38627" rIns="38627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6427686" y="7412319"/>
            <a:ext cx="1301508" cy="5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b="true" sz="2933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species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98104" y="7412319"/>
            <a:ext cx="2871674" cy="5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mean_height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427686" y="8394456"/>
            <a:ext cx="1158149" cy="5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466956" y="9160601"/>
            <a:ext cx="611484" cy="5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321877" y="8262783"/>
            <a:ext cx="1330980" cy="5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400 cm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186352" y="9124184"/>
            <a:ext cx="2005611" cy="51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0.015 cm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490052" y="3562123"/>
            <a:ext cx="5490165" cy="117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animal_stats ← animals |&gt; </a:t>
            </a:r>
          </a:p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group_by(species) |&gt;</a:t>
            </a:r>
          </a:p>
          <a:p>
            <a:pPr algn="ctr">
              <a:lnSpc>
                <a:spcPts val="3164"/>
              </a:lnSpc>
              <a:spcBef>
                <a:spcPct val="0"/>
              </a:spcBef>
            </a:pPr>
            <a:r>
              <a:rPr lang="en-US" sz="226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226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summarize(mean_height = mean(height))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24174" y="4299215"/>
            <a:ext cx="583965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Questions?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9855" y="4378325"/>
            <a:ext cx="902829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3D4A8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Code &amp; </a:t>
            </a: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Concepts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tinyurl.com/dscistudy100"/>
          </p:cNvPr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75120" y="3301365"/>
            <a:ext cx="4937760" cy="493776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675728">
            <a:off x="-140640" y="3712845"/>
            <a:ext cx="4026953" cy="6628729"/>
          </a:xfrm>
          <a:custGeom>
            <a:avLst/>
            <a:gdLst/>
            <a:ahLst/>
            <a:cxnLst/>
            <a:rect r="r" b="b" t="t" l="l"/>
            <a:pathLst>
              <a:path h="6628729" w="4026953">
                <a:moveTo>
                  <a:pt x="0" y="0"/>
                </a:moveTo>
                <a:lnTo>
                  <a:pt x="4026953" y="0"/>
                </a:lnTo>
                <a:lnTo>
                  <a:pt x="4026953" y="6628729"/>
                </a:lnTo>
                <a:lnTo>
                  <a:pt x="0" y="6628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7086" y="2211203"/>
            <a:ext cx="1301382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https://tinyurl.com/dscistudy100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949500">
            <a:off x="14619715" y="3618794"/>
            <a:ext cx="4026953" cy="6628729"/>
          </a:xfrm>
          <a:custGeom>
            <a:avLst/>
            <a:gdLst/>
            <a:ahLst/>
            <a:cxnLst/>
            <a:rect r="r" b="b" t="t" l="l"/>
            <a:pathLst>
              <a:path h="6628729" w="4026953">
                <a:moveTo>
                  <a:pt x="4026953" y="0"/>
                </a:moveTo>
                <a:lnTo>
                  <a:pt x="0" y="0"/>
                </a:lnTo>
                <a:lnTo>
                  <a:pt x="0" y="6628729"/>
                </a:lnTo>
                <a:lnTo>
                  <a:pt x="4026953" y="6628729"/>
                </a:lnTo>
                <a:lnTo>
                  <a:pt x="402695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08888" y="4457832"/>
            <a:ext cx="1479335" cy="1866133"/>
          </a:xfrm>
          <a:custGeom>
            <a:avLst/>
            <a:gdLst/>
            <a:ahLst/>
            <a:cxnLst/>
            <a:rect r="r" b="b" t="t" l="l"/>
            <a:pathLst>
              <a:path h="1866133" w="1479335">
                <a:moveTo>
                  <a:pt x="0" y="0"/>
                </a:moveTo>
                <a:lnTo>
                  <a:pt x="1479335" y="0"/>
                </a:lnTo>
                <a:lnTo>
                  <a:pt x="1479335" y="1866134"/>
                </a:lnTo>
                <a:lnTo>
                  <a:pt x="0" y="18661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89505">
            <a:off x="12604922" y="6475095"/>
            <a:ext cx="2807931" cy="4114800"/>
          </a:xfrm>
          <a:custGeom>
            <a:avLst/>
            <a:gdLst/>
            <a:ahLst/>
            <a:cxnLst/>
            <a:rect r="r" b="b" t="t" l="l"/>
            <a:pathLst>
              <a:path h="4114800" w="2807931">
                <a:moveTo>
                  <a:pt x="0" y="0"/>
                </a:moveTo>
                <a:lnTo>
                  <a:pt x="2807931" y="0"/>
                </a:lnTo>
                <a:lnTo>
                  <a:pt x="28079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4883" y="1164088"/>
            <a:ext cx="1747084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Find these slides and a practice worksheet here: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8576" y="8437245"/>
            <a:ext cx="1747084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Upload to your own JuypterHub!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324" y="1910604"/>
            <a:ext cx="17059039" cy="758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</a:pPr>
          </a:p>
          <a:p>
            <a:pPr algn="l" marL="661384" indent="-330692" lvl="1">
              <a:lnSpc>
                <a:spcPts val="4288"/>
              </a:lnSpc>
              <a:buFont typeface="Arial"/>
              <a:buChar char="•"/>
            </a:pPr>
            <a:r>
              <a:rPr lang="en-US" b="true" sz="306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Descriptive</a:t>
            </a:r>
          </a:p>
          <a:p>
            <a:pPr algn="l" marL="1322769" indent="-440923" lvl="2">
              <a:lnSpc>
                <a:spcPts val="4288"/>
              </a:lnSpc>
              <a:buFont typeface="Arial"/>
              <a:buChar char="⚬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Summarized characteristics, without</a:t>
            </a: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interpretation; supplies facts</a:t>
            </a:r>
          </a:p>
          <a:p>
            <a:pPr algn="l" marL="661384" indent="-330692" lvl="1">
              <a:lnSpc>
                <a:spcPts val="4288"/>
              </a:lnSpc>
              <a:buFont typeface="Arial"/>
              <a:buChar char="•"/>
            </a:pPr>
            <a:r>
              <a:rPr lang="en-US" b="true" sz="306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Explorat</a:t>
            </a:r>
            <a:r>
              <a:rPr lang="en-US" b="true" sz="3063" u="non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or</a:t>
            </a:r>
            <a:r>
              <a:rPr lang="en-US" b="true" sz="306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y</a:t>
            </a:r>
          </a:p>
          <a:p>
            <a:pPr algn="l" marL="1322769" indent="-440923" lvl="2">
              <a:lnSpc>
                <a:spcPts val="4288"/>
              </a:lnSpc>
              <a:buFont typeface="Arial"/>
              <a:buChar char="⚬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Is</a:t>
            </a:r>
            <a:r>
              <a:rPr lang="en-US" sz="3063" u="none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</a:t>
            </a:r>
            <a:r>
              <a:rPr lang="en-US" sz="3063" u="none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he</a:t>
            </a: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</a:t>
            </a:r>
            <a:r>
              <a:rPr lang="en-US" sz="3063" u="none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a trend? Used to propose hypothesis</a:t>
            </a:r>
          </a:p>
          <a:p>
            <a:pPr algn="l" marL="661384" indent="-330692" lvl="1">
              <a:lnSpc>
                <a:spcPts val="4288"/>
              </a:lnSpc>
              <a:buFont typeface="Arial"/>
              <a:buChar char="•"/>
            </a:pPr>
            <a:r>
              <a:rPr lang="en-US" b="true" sz="306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Predictive</a:t>
            </a:r>
          </a:p>
          <a:p>
            <a:pPr algn="l" marL="1322769" indent="-440923" lvl="2">
              <a:lnSpc>
                <a:spcPts val="4288"/>
              </a:lnSpc>
              <a:buFont typeface="Arial"/>
              <a:buChar char="⚬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Predicts measurements or labels </a:t>
            </a:r>
          </a:p>
          <a:p>
            <a:pPr algn="l" marL="661384" indent="-330692" lvl="1">
              <a:lnSpc>
                <a:spcPts val="4288"/>
              </a:lnSpc>
              <a:buFont typeface="Arial"/>
              <a:buChar char="•"/>
            </a:pPr>
            <a:r>
              <a:rPr lang="en-US" b="true" sz="3063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Inferential</a:t>
            </a:r>
          </a:p>
          <a:p>
            <a:pPr algn="l" marL="1322769" indent="-440923" lvl="2">
              <a:lnSpc>
                <a:spcPts val="4288"/>
              </a:lnSpc>
              <a:buFont typeface="Arial"/>
              <a:buChar char="⚬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Looks for trends and quantifies how applicable this trend is the wider population</a:t>
            </a:r>
          </a:p>
          <a:p>
            <a:pPr algn="l" marL="661384" indent="-330692" lvl="1">
              <a:lnSpc>
                <a:spcPts val="4288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Causal</a:t>
            </a:r>
          </a:p>
          <a:p>
            <a:pPr algn="l" marL="1322769" indent="-440923" lvl="2">
              <a:lnSpc>
                <a:spcPts val="4288"/>
              </a:lnSpc>
              <a:buFont typeface="Arial"/>
              <a:buChar char="⚬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Will changing one factor change another? </a:t>
            </a:r>
          </a:p>
          <a:p>
            <a:pPr algn="l" marL="661384" indent="-330692" lvl="1">
              <a:lnSpc>
                <a:spcPts val="4288"/>
              </a:lnSpc>
              <a:buFont typeface="Arial"/>
              <a:buChar char="•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Mechanistic</a:t>
            </a:r>
          </a:p>
          <a:p>
            <a:pPr algn="l" marL="1322769" indent="-440923" lvl="2">
              <a:lnSpc>
                <a:spcPts val="4288"/>
              </a:lnSpc>
              <a:buFont typeface="Arial"/>
              <a:buChar char="⚬"/>
            </a:pPr>
            <a:r>
              <a:rPr lang="en-US" sz="3063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How does a relationship happen? </a:t>
            </a:r>
          </a:p>
          <a:p>
            <a:pPr algn="l">
              <a:lnSpc>
                <a:spcPts val="428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697398">
            <a:off x="14333506" y="628583"/>
            <a:ext cx="3142943" cy="3393191"/>
          </a:xfrm>
          <a:custGeom>
            <a:avLst/>
            <a:gdLst/>
            <a:ahLst/>
            <a:cxnLst/>
            <a:rect r="r" b="b" t="t" l="l"/>
            <a:pathLst>
              <a:path h="3393191" w="3142943">
                <a:moveTo>
                  <a:pt x="0" y="0"/>
                </a:moveTo>
                <a:lnTo>
                  <a:pt x="3142943" y="0"/>
                </a:lnTo>
                <a:lnTo>
                  <a:pt x="3142943" y="3393191"/>
                </a:lnTo>
                <a:lnTo>
                  <a:pt x="0" y="3393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Types of Questions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324" y="1882029"/>
            <a:ext cx="17059039" cy="595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Summarization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Aggregated values (means, medians, counts)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Visualization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Graphical representations to explore patterns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Classification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Predicting categories (labels)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Regression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Predicting numerical values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Clustering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Finding unknown subgroups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Estimation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 Inferring population values from a sample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Types of Answers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3130" y="3633277"/>
            <a:ext cx="9402017" cy="983712"/>
            <a:chOff x="0" y="0"/>
            <a:chExt cx="1817709" cy="190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7709" cy="190183"/>
            </a:xfrm>
            <a:custGeom>
              <a:avLst/>
              <a:gdLst/>
              <a:ahLst/>
              <a:cxnLst/>
              <a:rect r="r" b="b" t="t" l="l"/>
              <a:pathLst>
                <a:path h="190183" w="1817709">
                  <a:moveTo>
                    <a:pt x="0" y="0"/>
                  </a:moveTo>
                  <a:lnTo>
                    <a:pt x="1817709" y="0"/>
                  </a:lnTo>
                  <a:lnTo>
                    <a:pt x="1817709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C3C8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17709" cy="228283"/>
            </a:xfrm>
            <a:prstGeom prst="rect">
              <a:avLst/>
            </a:prstGeom>
          </p:spPr>
          <p:txBody>
            <a:bodyPr anchor="ctr" rtlCol="false" tIns="41010" lIns="41010" bIns="41010" rIns="4101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3130" y="7568123"/>
            <a:ext cx="9402017" cy="983712"/>
            <a:chOff x="0" y="0"/>
            <a:chExt cx="1817709" cy="190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7709" cy="190183"/>
            </a:xfrm>
            <a:custGeom>
              <a:avLst/>
              <a:gdLst/>
              <a:ahLst/>
              <a:cxnLst/>
              <a:rect r="r" b="b" t="t" l="l"/>
              <a:pathLst>
                <a:path h="190183" w="1817709">
                  <a:moveTo>
                    <a:pt x="0" y="0"/>
                  </a:moveTo>
                  <a:lnTo>
                    <a:pt x="1817709" y="0"/>
                  </a:lnTo>
                  <a:lnTo>
                    <a:pt x="1817709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C3C8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17709" cy="228283"/>
            </a:xfrm>
            <a:prstGeom prst="rect">
              <a:avLst/>
            </a:prstGeom>
          </p:spPr>
          <p:txBody>
            <a:bodyPr anchor="ctr" rtlCol="false" tIns="41010" lIns="41010" bIns="41010" rIns="4101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3130" y="2649565"/>
            <a:ext cx="9402017" cy="983712"/>
            <a:chOff x="0" y="0"/>
            <a:chExt cx="1817709" cy="1901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17709" cy="190183"/>
            </a:xfrm>
            <a:custGeom>
              <a:avLst/>
              <a:gdLst/>
              <a:ahLst/>
              <a:cxnLst/>
              <a:rect r="r" b="b" t="t" l="l"/>
              <a:pathLst>
                <a:path h="190183" w="1817709">
                  <a:moveTo>
                    <a:pt x="0" y="0"/>
                  </a:moveTo>
                  <a:lnTo>
                    <a:pt x="1817709" y="0"/>
                  </a:lnTo>
                  <a:lnTo>
                    <a:pt x="1817709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8E94C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17709" cy="228283"/>
            </a:xfrm>
            <a:prstGeom prst="rect">
              <a:avLst/>
            </a:prstGeom>
          </p:spPr>
          <p:txBody>
            <a:bodyPr anchor="ctr" rtlCol="false" tIns="41010" lIns="41010" bIns="41010" rIns="4101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3130" y="4616988"/>
            <a:ext cx="9402017" cy="983712"/>
            <a:chOff x="0" y="0"/>
            <a:chExt cx="1817709" cy="1901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7709" cy="190183"/>
            </a:xfrm>
            <a:custGeom>
              <a:avLst/>
              <a:gdLst/>
              <a:ahLst/>
              <a:cxnLst/>
              <a:rect r="r" b="b" t="t" l="l"/>
              <a:pathLst>
                <a:path h="190183" w="1817709">
                  <a:moveTo>
                    <a:pt x="0" y="0"/>
                  </a:moveTo>
                  <a:lnTo>
                    <a:pt x="1817709" y="0"/>
                  </a:lnTo>
                  <a:lnTo>
                    <a:pt x="1817709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B6BCE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17709" cy="228283"/>
            </a:xfrm>
            <a:prstGeom prst="rect">
              <a:avLst/>
            </a:prstGeom>
          </p:spPr>
          <p:txBody>
            <a:bodyPr anchor="ctr" rtlCol="false" tIns="41010" lIns="41010" bIns="41010" rIns="4101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3130" y="5600700"/>
            <a:ext cx="9402017" cy="983712"/>
            <a:chOff x="0" y="0"/>
            <a:chExt cx="1817709" cy="1901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17709" cy="190183"/>
            </a:xfrm>
            <a:custGeom>
              <a:avLst/>
              <a:gdLst/>
              <a:ahLst/>
              <a:cxnLst/>
              <a:rect r="r" b="b" t="t" l="l"/>
              <a:pathLst>
                <a:path h="190183" w="1817709">
                  <a:moveTo>
                    <a:pt x="0" y="0"/>
                  </a:moveTo>
                  <a:lnTo>
                    <a:pt x="1817709" y="0"/>
                  </a:lnTo>
                  <a:lnTo>
                    <a:pt x="1817709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C3C8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817709" cy="228283"/>
            </a:xfrm>
            <a:prstGeom prst="rect">
              <a:avLst/>
            </a:prstGeom>
          </p:spPr>
          <p:txBody>
            <a:bodyPr anchor="ctr" rtlCol="false" tIns="41010" lIns="41010" bIns="41010" rIns="4101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3130" y="6584412"/>
            <a:ext cx="9402017" cy="983712"/>
            <a:chOff x="0" y="0"/>
            <a:chExt cx="1817709" cy="1901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17709" cy="190183"/>
            </a:xfrm>
            <a:custGeom>
              <a:avLst/>
              <a:gdLst/>
              <a:ahLst/>
              <a:cxnLst/>
              <a:rect r="r" b="b" t="t" l="l"/>
              <a:pathLst>
                <a:path h="190183" w="1817709">
                  <a:moveTo>
                    <a:pt x="0" y="0"/>
                  </a:moveTo>
                  <a:lnTo>
                    <a:pt x="1817709" y="0"/>
                  </a:lnTo>
                  <a:lnTo>
                    <a:pt x="1817709" y="190183"/>
                  </a:lnTo>
                  <a:lnTo>
                    <a:pt x="0" y="190183"/>
                  </a:lnTo>
                  <a:close/>
                </a:path>
              </a:pathLst>
            </a:custGeom>
            <a:solidFill>
              <a:srgbClr val="B6BC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817709" cy="228283"/>
            </a:xfrm>
            <a:prstGeom prst="rect">
              <a:avLst/>
            </a:prstGeom>
          </p:spPr>
          <p:txBody>
            <a:bodyPr anchor="ctr" rtlCol="false" tIns="41010" lIns="41010" bIns="41010" rIns="4101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07846" y="2815998"/>
            <a:ext cx="1504176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b="true" sz="3390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species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42156" y="3792085"/>
            <a:ext cx="7315200" cy="798022"/>
          </a:xfrm>
          <a:custGeom>
            <a:avLst/>
            <a:gdLst/>
            <a:ahLst/>
            <a:cxnLst/>
            <a:rect r="r" b="b" t="t" l="l"/>
            <a:pathLst>
              <a:path h="798022" w="7315200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-1616434" y="5201689"/>
            <a:ext cx="7315200" cy="798022"/>
          </a:xfrm>
          <a:custGeom>
            <a:avLst/>
            <a:gdLst/>
            <a:ahLst/>
            <a:cxnLst/>
            <a:rect r="r" b="b" t="t" l="l"/>
            <a:pathLst>
              <a:path h="798022" w="7315200">
                <a:moveTo>
                  <a:pt x="0" y="0"/>
                </a:moveTo>
                <a:lnTo>
                  <a:pt x="7315200" y="0"/>
                </a:lnTo>
                <a:lnTo>
                  <a:pt x="7315200" y="798022"/>
                </a:lnTo>
                <a:lnTo>
                  <a:pt x="0" y="79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609566" y="5640399"/>
            <a:ext cx="2847403" cy="816256"/>
          </a:xfrm>
          <a:custGeom>
            <a:avLst/>
            <a:gdLst/>
            <a:ahLst/>
            <a:cxnLst/>
            <a:rect r="r" b="b" t="t" l="l"/>
            <a:pathLst>
              <a:path h="816256" w="2847403">
                <a:moveTo>
                  <a:pt x="0" y="0"/>
                </a:moveTo>
                <a:lnTo>
                  <a:pt x="2847403" y="0"/>
                </a:lnTo>
                <a:lnTo>
                  <a:pt x="2847403" y="816255"/>
                </a:lnTo>
                <a:lnTo>
                  <a:pt x="0" y="816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352246" y="2815998"/>
            <a:ext cx="1362042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b="true" sz="3390">
                <a:solidFill>
                  <a:srgbClr val="E1E4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height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07846" y="3951071"/>
            <a:ext cx="1338494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3232" y="4836518"/>
            <a:ext cx="706703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53232" y="5723104"/>
            <a:ext cx="706703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07846" y="6855750"/>
            <a:ext cx="1338494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2468" y="7742336"/>
            <a:ext cx="1338494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giraffe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64149" y="3798894"/>
            <a:ext cx="1538237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500 cm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76051" y="6707988"/>
            <a:ext cx="1538237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400 cm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200441" y="7694536"/>
            <a:ext cx="1538237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300 cm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36733" y="5721440"/>
            <a:ext cx="1665653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0.01 cm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00441" y="4812000"/>
            <a:ext cx="1665653" cy="5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</a:pPr>
            <a:r>
              <a:rPr lang="en-US" sz="3390" b="true">
                <a:solidFill>
                  <a:srgbClr val="00000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0.02 cm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3130" y="1054538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Understanding Dataframes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9927" y="4409491"/>
            <a:ext cx="6726882" cy="239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b="true" sz="3390">
                <a:solidFill>
                  <a:srgbClr val="FA61D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Rows</a:t>
            </a:r>
            <a:r>
              <a:rPr lang="en-US" b="true" sz="339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= </a:t>
            </a:r>
            <a:r>
              <a:rPr lang="en-US" sz="339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observations</a:t>
            </a:r>
          </a:p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b="true" sz="3390">
                <a:solidFill>
                  <a:srgbClr val="C572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Columns</a:t>
            </a:r>
            <a:r>
              <a:rPr lang="en-US" b="true" sz="339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= </a:t>
            </a:r>
            <a:r>
              <a:rPr lang="en-US" sz="339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variables</a:t>
            </a:r>
          </a:p>
          <a:p>
            <a:pPr algn="ctr">
              <a:lnSpc>
                <a:spcPts val="4746"/>
              </a:lnSpc>
              <a:spcBef>
                <a:spcPct val="0"/>
              </a:spcBef>
            </a:pPr>
            <a:r>
              <a:rPr lang="en-US" b="true" sz="3390">
                <a:solidFill>
                  <a:srgbClr val="6B7E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Values</a:t>
            </a:r>
            <a:r>
              <a:rPr lang="en-US" b="true" sz="3390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= </a:t>
            </a:r>
            <a:r>
              <a:rPr lang="en-US" sz="339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individual measurements</a:t>
            </a:r>
          </a:p>
          <a:p>
            <a:pPr algn="ctr">
              <a:lnSpc>
                <a:spcPts val="4746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1438822" y="3314444"/>
            <a:ext cx="6109093" cy="8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0"/>
              </a:lnSpc>
              <a:spcBef>
                <a:spcPct val="0"/>
              </a:spcBef>
            </a:pPr>
            <a:r>
              <a:rPr lang="en-US" b="true" sz="4764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Tidy Data Principles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0425" y="2565911"/>
            <a:ext cx="15087149" cy="612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5"/>
              </a:lnSpc>
            </a:pPr>
            <a:r>
              <a:rPr lang="en-US" sz="6975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Why t</a:t>
            </a:r>
            <a:r>
              <a:rPr lang="en-US" sz="6975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idy data?</a:t>
            </a:r>
          </a:p>
          <a:p>
            <a:pPr algn="ctr">
              <a:lnSpc>
                <a:spcPts val="9765"/>
              </a:lnSpc>
            </a:pPr>
            <a:r>
              <a:rPr lang="en-US" sz="6975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Consistent structure</a:t>
            </a:r>
          </a:p>
          <a:p>
            <a:pPr algn="ctr">
              <a:lnSpc>
                <a:spcPts val="9765"/>
              </a:lnSpc>
            </a:pPr>
            <a:r>
              <a:rPr lang="en-US" sz="6975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Wo</a:t>
            </a:r>
            <a:r>
              <a:rPr lang="en-US" sz="6975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rks with tidyverse functions</a:t>
            </a:r>
          </a:p>
          <a:p>
            <a:pPr algn="ctr">
              <a:lnSpc>
                <a:spcPts val="9765"/>
              </a:lnSpc>
            </a:pPr>
            <a:r>
              <a:rPr lang="en-US" sz="6975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Easier to understand and analyze</a:t>
            </a:r>
          </a:p>
          <a:p>
            <a:pPr algn="ctr">
              <a:lnSpc>
                <a:spcPts val="9765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1456311"/>
            <a:ext cx="17059039" cy="816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Absolute paths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art with /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Machine-specific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Error-prone, long, and not portable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</a:t>
            </a: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lative paths (preferred)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Relative to current working directory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 . (current) and .. (parent)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Portable and shorter, use these instead!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03370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File Paths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694477">
            <a:off x="14433433" y="5883369"/>
            <a:ext cx="4752247" cy="5130631"/>
          </a:xfrm>
          <a:custGeom>
            <a:avLst/>
            <a:gdLst/>
            <a:ahLst/>
            <a:cxnLst/>
            <a:rect r="r" b="b" t="t" l="l"/>
            <a:pathLst>
              <a:path h="5130631" w="4752247">
                <a:moveTo>
                  <a:pt x="0" y="0"/>
                </a:moveTo>
                <a:lnTo>
                  <a:pt x="4752246" y="0"/>
                </a:lnTo>
                <a:lnTo>
                  <a:pt x="4752246" y="5130631"/>
                </a:lnTo>
                <a:lnTo>
                  <a:pt x="0" y="5130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2092560"/>
            <a:ext cx="17009962" cy="741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Choosing a Visualization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Scatter plot → relationship between two quantitative variables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Line plot → trends over ordered variable (e.g., time)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Bar plot → compare amounts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Histogram → </a:t>
            </a:r>
            <a:r>
              <a:rPr lang="en-US" b="true" sz="4200">
                <a:solidFill>
                  <a:srgbClr val="F6A8D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distribution of one quantitative variable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Avoid...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Pie charts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3D plots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Tables for numerical comparison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Data Visualization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2092560"/>
            <a:ext cx="17009962" cy="740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Refining Visualizations</a:t>
            </a:r>
          </a:p>
          <a:p>
            <a:pPr algn="l">
              <a:lnSpc>
                <a:spcPts val="5880"/>
              </a:lnSpc>
            </a:pP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Clear labels and legends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Colorblind-friendly colors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Avoid overplotting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Minimize visual noise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Don’t manipulate axes to exaggerate differences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Redundancy helps understanding!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Data Visualization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694477">
            <a:off x="14310741" y="5883369"/>
            <a:ext cx="4752247" cy="5130631"/>
          </a:xfrm>
          <a:custGeom>
            <a:avLst/>
            <a:gdLst/>
            <a:ahLst/>
            <a:cxnLst/>
            <a:rect r="r" b="b" t="t" l="l"/>
            <a:pathLst>
              <a:path h="5130631" w="4752247">
                <a:moveTo>
                  <a:pt x="0" y="0"/>
                </a:moveTo>
                <a:lnTo>
                  <a:pt x="4752246" y="0"/>
                </a:lnTo>
                <a:lnTo>
                  <a:pt x="4752246" y="5130631"/>
                </a:lnTo>
                <a:lnTo>
                  <a:pt x="0" y="5130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2092560"/>
            <a:ext cx="17009962" cy="815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Explaining Visualizations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et context and scope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State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the question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Answer us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ing the visualization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Describe: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Tre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nds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Spread and center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Relationships</a:t>
            </a:r>
          </a:p>
          <a:p>
            <a:pPr algn="l"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Group differences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nd with a clear takeaway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711456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Data Visualization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531" y="1840230"/>
            <a:ext cx="17059039" cy="741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SQ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Lite Databases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ightweight, file-based (.db)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Efficient for large datasets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PostgreSQL Databases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Client–server database system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Used over networks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Same workflow as SQLite, but uses RPostgres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Requires more connection arguments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Using databases, the tbl() function, and SQL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1456311"/>
            <a:ext cx="17059039" cy="816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Steps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Connect using dbConnect()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List tables with dbListTables()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Use tbl() to query data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Bring data into R with collect()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6A8D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Key idea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tbl() translates R code into associated SQL (standard query language) queries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Data stays in database until collect() function is ran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Using databases, the tbl() function, and SQL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8035847">
            <a:off x="14613254" y="-262622"/>
            <a:ext cx="4752247" cy="5130631"/>
          </a:xfrm>
          <a:custGeom>
            <a:avLst/>
            <a:gdLst/>
            <a:ahLst/>
            <a:cxnLst/>
            <a:rect r="r" b="b" t="t" l="l"/>
            <a:pathLst>
              <a:path h="5130631" w="4752247">
                <a:moveTo>
                  <a:pt x="0" y="0"/>
                </a:moveTo>
                <a:lnTo>
                  <a:pt x="4752247" y="0"/>
                </a:lnTo>
                <a:lnTo>
                  <a:pt x="4752247" y="5130631"/>
                </a:lnTo>
                <a:lnTo>
                  <a:pt x="0" y="5130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2605" y="5397333"/>
            <a:ext cx="13986931" cy="4184269"/>
            <a:chOff x="0" y="0"/>
            <a:chExt cx="18649242" cy="55790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49242" cy="5579025"/>
            </a:xfrm>
            <a:custGeom>
              <a:avLst/>
              <a:gdLst/>
              <a:ahLst/>
              <a:cxnLst/>
              <a:rect r="r" b="b" t="t" l="l"/>
              <a:pathLst>
                <a:path h="5579025" w="18649242">
                  <a:moveTo>
                    <a:pt x="0" y="0"/>
                  </a:moveTo>
                  <a:lnTo>
                    <a:pt x="18649242" y="0"/>
                  </a:lnTo>
                  <a:lnTo>
                    <a:pt x="18649242" y="5579025"/>
                  </a:lnTo>
                  <a:lnTo>
                    <a:pt x="0" y="5579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5" t="0" r="0" b="-306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671051" y="921680"/>
              <a:ext cx="1672166" cy="1665895"/>
            </a:xfrm>
            <a:custGeom>
              <a:avLst/>
              <a:gdLst/>
              <a:ahLst/>
              <a:cxnLst/>
              <a:rect r="r" b="b" t="t" l="l"/>
              <a:pathLst>
                <a:path h="1665895" w="1672166">
                  <a:moveTo>
                    <a:pt x="0" y="0"/>
                  </a:moveTo>
                  <a:lnTo>
                    <a:pt x="1672166" y="0"/>
                  </a:lnTo>
                  <a:lnTo>
                    <a:pt x="1672166" y="1665895"/>
                  </a:lnTo>
                  <a:lnTo>
                    <a:pt x="0" y="1665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84457" y="529049"/>
            <a:ext cx="13903229" cy="6316480"/>
            <a:chOff x="0" y="0"/>
            <a:chExt cx="18537638" cy="84219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537638" cy="5895362"/>
            </a:xfrm>
            <a:custGeom>
              <a:avLst/>
              <a:gdLst/>
              <a:ahLst/>
              <a:cxnLst/>
              <a:rect r="r" b="b" t="t" l="l"/>
              <a:pathLst>
                <a:path h="5895362" w="18537638">
                  <a:moveTo>
                    <a:pt x="0" y="0"/>
                  </a:moveTo>
                  <a:lnTo>
                    <a:pt x="18537638" y="0"/>
                  </a:lnTo>
                  <a:lnTo>
                    <a:pt x="18537638" y="5895362"/>
                  </a:lnTo>
                  <a:lnTo>
                    <a:pt x="0" y="589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25" t="-30950" r="-17032" b="-107373"/>
              </a:stretch>
            </a:blipFill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2118995"/>
            <a:ext cx="17059039" cy="594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Why</a:t>
            </a:r>
            <a:r>
              <a:rPr lang="en-US" sz="5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Use Databases?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Hand</a:t>
            </a: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le large datasets efficiently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</a:t>
            </a: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ata integrity and access control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Multiple users can work simultaneously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Buil</a:t>
            </a:r>
            <a:r>
              <a:rPr lang="en-US" sz="5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t-in backups and security</a:t>
            </a:r>
          </a:p>
          <a:p>
            <a:pPr algn="ctr">
              <a:lnSpc>
                <a:spcPts val="7840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1549440"/>
            <a:ext cx="17059039" cy="890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Recall our types of Data Science questions.  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K-Nearest Neighbours is a </a:t>
            </a: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</a:t>
            </a: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lassification problem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, for which we ask </a:t>
            </a: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predictive questions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. 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How does it work?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Our goal is to p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redict a categorical label, using some features to assign a class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c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ompute distances to training points, where the distance we are considering = straight-line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sort all the points around us by distance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select the K-nearest neighbors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We predict the class of our new observation using majority vote!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428624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Classification and K-NN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40980">
            <a:off x="16382085" y="7561705"/>
            <a:ext cx="3142943" cy="3393191"/>
          </a:xfrm>
          <a:custGeom>
            <a:avLst/>
            <a:gdLst/>
            <a:ahLst/>
            <a:cxnLst/>
            <a:rect r="r" b="b" t="t" l="l"/>
            <a:pathLst>
              <a:path h="3393191" w="3142943">
                <a:moveTo>
                  <a:pt x="0" y="0"/>
                </a:moveTo>
                <a:lnTo>
                  <a:pt x="3142943" y="0"/>
                </a:lnTo>
                <a:lnTo>
                  <a:pt x="3142943" y="3393190"/>
                </a:lnTo>
                <a:lnTo>
                  <a:pt x="0" y="339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2303208"/>
            <a:ext cx="17059039" cy="667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KNN with library(tidymodels)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Load tidymod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els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lect p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redictors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Create model wi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 nearest_neighbor()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Fit model with fit()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Predict with predict()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Use your reference sheet!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Classification and K-NN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K-NN Centering &amp; Scaling (Standardization)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2322258"/>
            <a:ext cx="17059039" cy="571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Problem A</a:t>
            </a:r>
            <a:r>
              <a:rPr lang="en-US" sz="3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 We Fixing?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Va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riables can be on very differen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 scales</a:t>
            </a:r>
          </a:p>
          <a:p>
            <a:pPr algn="l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e.g., age (0–100) vs income (0–100,000)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istance-based models (like KNN) treat larger numbers as more important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This can distort similarity calculations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After centering and scaling, all variables contribute fairly to distance calculations and therefore fairly to our classification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Version Control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1586106"/>
            <a:ext cx="17059039" cy="827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Why do we need Ve</a:t>
            </a:r>
            <a:r>
              <a:rPr lang="en-US" sz="3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rsion Control?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Version control is a system for: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racking changes to files over 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time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ecording who changed what</a:t>
            </a: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and when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Allowing multiple people to work on the same project safely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Git &amp; GitHub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Git: tracks changes locally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GitHub: a website that hosts repositories online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Repositories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Local repository: your working copy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Remote repository: shared online copy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The Four Git Commands You Need!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1595631"/>
            <a:ext cx="17059039" cy="786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Stage / Add: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Selects which specific file changes will be included in the next commit. It prepares your changes to be saved.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Commit: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Creates a saved snaps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hot of your project at a specific point in time. This let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 you go back to previous v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ersions if something breaks.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Push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Sends your c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ommitted changes from your computer to a remote repository l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ike GitHub. 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Th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is updates the shared version of the project.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Pull</a:t>
            </a: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Downloads changes from the remote repository to your local computer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40980">
            <a:off x="15319636" y="7561705"/>
            <a:ext cx="3142943" cy="3393191"/>
          </a:xfrm>
          <a:custGeom>
            <a:avLst/>
            <a:gdLst/>
            <a:ahLst/>
            <a:cxnLst/>
            <a:rect r="r" b="b" t="t" l="l"/>
            <a:pathLst>
              <a:path h="3393191" w="3142943">
                <a:moveTo>
                  <a:pt x="0" y="0"/>
                </a:moveTo>
                <a:lnTo>
                  <a:pt x="3142943" y="0"/>
                </a:lnTo>
                <a:lnTo>
                  <a:pt x="3142943" y="3393190"/>
                </a:lnTo>
                <a:lnTo>
                  <a:pt x="0" y="339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565785"/>
            <a:ext cx="15333173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Merge Conflicts....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1567056"/>
            <a:ext cx="17059039" cy="890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Merge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Combines changes from two branches</a:t>
            </a: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Merge Conflict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Happens when the same code is edited differently</a:t>
            </a:r>
          </a:p>
          <a:p>
            <a:pPr algn="l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Git cannot automatically combine</a:t>
            </a:r>
          </a:p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To Resolve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Open conflicted file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Edit and remove conflict markers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Stage the file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Commit the fix</a:t>
            </a:r>
          </a:p>
          <a:p>
            <a:pPr algn="l" marL="906780" indent="-453390" lvl="1">
              <a:lnSpc>
                <a:spcPts val="5880"/>
              </a:lnSpc>
              <a:buAutoNum type="arabicPeriod" startAt="1"/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Push if needed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1040980">
            <a:off x="15319636" y="7561705"/>
            <a:ext cx="3142943" cy="3393191"/>
          </a:xfrm>
          <a:custGeom>
            <a:avLst/>
            <a:gdLst/>
            <a:ahLst/>
            <a:cxnLst/>
            <a:rect r="r" b="b" t="t" l="l"/>
            <a:pathLst>
              <a:path h="3393191" w="3142943">
                <a:moveTo>
                  <a:pt x="0" y="0"/>
                </a:moveTo>
                <a:lnTo>
                  <a:pt x="3142943" y="0"/>
                </a:lnTo>
                <a:lnTo>
                  <a:pt x="3142943" y="3393190"/>
                </a:lnTo>
                <a:lnTo>
                  <a:pt x="0" y="3393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4481" y="667534"/>
            <a:ext cx="1366739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What can you do tonight?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481" y="2592705"/>
            <a:ext cx="17059039" cy="666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Follow along with my Juypter notebook for some light practice on data summarizing, visualization, and K-NN Classificaiton! Answers are also included in the repository.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Ask our lovely executives all your pressing questions.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Get a yummy dinner and go to bed early tonight!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23490" y="4401168"/>
            <a:ext cx="3841020" cy="3841020"/>
          </a:xfrm>
          <a:custGeom>
            <a:avLst/>
            <a:gdLst/>
            <a:ahLst/>
            <a:cxnLst/>
            <a:rect r="r" b="b" t="t" l="l"/>
            <a:pathLst>
              <a:path h="3841020" w="3841020">
                <a:moveTo>
                  <a:pt x="0" y="0"/>
                </a:moveTo>
                <a:lnTo>
                  <a:pt x="3841020" y="0"/>
                </a:lnTo>
                <a:lnTo>
                  <a:pt x="3841020" y="3841021"/>
                </a:lnTo>
                <a:lnTo>
                  <a:pt x="0" y="3841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24174" y="3023219"/>
            <a:ext cx="583965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Good Luck!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9249" y="1190359"/>
            <a:ext cx="8769501" cy="8067941"/>
          </a:xfrm>
          <a:custGeom>
            <a:avLst/>
            <a:gdLst/>
            <a:ahLst/>
            <a:cxnLst/>
            <a:rect r="r" b="b" t="t" l="l"/>
            <a:pathLst>
              <a:path h="8067941" w="8769501">
                <a:moveTo>
                  <a:pt x="0" y="0"/>
                </a:moveTo>
                <a:lnTo>
                  <a:pt x="8769502" y="0"/>
                </a:lnTo>
                <a:lnTo>
                  <a:pt x="8769502" y="8067941"/>
                </a:lnTo>
                <a:lnTo>
                  <a:pt x="0" y="806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5373520" y="2936315"/>
            <a:ext cx="1910492" cy="2288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9855" y="4378325"/>
            <a:ext cx="902829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Code &amp; Concepts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29855" y="4378325"/>
            <a:ext cx="902829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Code </a:t>
            </a:r>
            <a:r>
              <a:rPr lang="en-US" sz="8000" b="true">
                <a:solidFill>
                  <a:srgbClr val="3D4A80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&amp; Concepts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2588167"/>
            <a:ext cx="16742912" cy="597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Data Science 100 is an introductory data science course.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Its exams focus heavily on understanding the theory behind the code. We need to know the </a:t>
            </a:r>
            <a:r>
              <a:rPr lang="en-US" sz="4200" i="true" b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why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, not just the how.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This is especially relavant because of </a:t>
            </a:r>
            <a:r>
              <a:rPr lang="en-US" sz="4200" i="true" b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the format of the exam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. You do not have access to a code editor. D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on’t stress about that too hard. </a:t>
            </a:r>
            <a:r>
              <a:rPr lang="en-US" sz="4200" i="true" b="true">
                <a:solidFill>
                  <a:srgbClr val="FFFFFF"/>
                </a:solidFill>
                <a:latin typeface="Cooper BT Bold Italics"/>
                <a:ea typeface="Cooper BT Bold Italics"/>
                <a:cs typeface="Cooper BT Bold Italics"/>
                <a:sym typeface="Cooper BT Bold Italics"/>
              </a:rPr>
              <a:t>This is to your advantage!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876300"/>
            <a:ext cx="1533317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Let’s strategize!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0640" y="-158220"/>
            <a:ext cx="18569280" cy="10445220"/>
          </a:xfrm>
          <a:custGeom>
            <a:avLst/>
            <a:gdLst/>
            <a:ahLst/>
            <a:cxnLst/>
            <a:rect r="r" b="b" t="t" l="l"/>
            <a:pathLst>
              <a:path h="10445220" w="18569280">
                <a:moveTo>
                  <a:pt x="0" y="0"/>
                </a:moveTo>
                <a:lnTo>
                  <a:pt x="18569280" y="0"/>
                </a:lnTo>
                <a:lnTo>
                  <a:pt x="18569280" y="10445220"/>
                </a:lnTo>
                <a:lnTo>
                  <a:pt x="0" y="10445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965" y="2588167"/>
            <a:ext cx="16742912" cy="669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Coding questions on this exam, if/when they appear, are almost always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 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fill-in-the-blank. 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You will be granted access to a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 </a:t>
            </a:r>
            <a:r>
              <a:rPr lang="en-US" sz="4200" i="true" u="sng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  <a:hlinkClick r:id="rId3" tooltip="https://ubc-dsci.github.io/dsci-100-student/REFERENCE_R.html"/>
              </a:rPr>
              <a:t>formula sheet</a:t>
            </a: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that is super useful and comprehensive</a:t>
            </a:r>
            <a:r>
              <a:rPr lang="en-US" sz="4200" i="true">
                <a:solidFill>
                  <a:srgbClr val="FFFFFF"/>
                </a:solidFill>
                <a:latin typeface="Cooper BT Light Italics"/>
                <a:ea typeface="Cooper BT Light Italics"/>
                <a:cs typeface="Cooper BT Light Italics"/>
                <a:sym typeface="Cooper BT Light Italics"/>
              </a:rPr>
              <a:t>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Code-based questions on this exam are auto-graded. Even if you are somewhat sure of your answers, I would highly reccomend copy and pasting from the formula sheet to avoid typos and errors.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2965" y="876300"/>
            <a:ext cx="15333173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FFFFFF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Using the formula sheet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DAHCF3PD5aQ</dc:identifier>
  <dcterms:modified xsi:type="dcterms:W3CDTF">2011-08-01T06:04:30Z</dcterms:modified>
  <cp:revision>1</cp:revision>
  <dc:title>DSCI100 Study Social Lesson</dc:title>
</cp:coreProperties>
</file>